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49.6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8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279 806 24575,'83'2'0,"90"-4"0,-101-8 0,-41 5 0,34-1 0,-43 4 0,-1-1 0,22-5 0,-1 0 0,3 0 0,-23 3 0,0 1 0,36-1 0,-32 4 0,44-9 0,-44 6 0,43-3 0,1284 7 0,-631 1 0,-716-1 0,1-1 0,-1 1 0,0-1 0,0-1 0,1 1 0,-1-1 0,0 0 0,0-1 0,0 1 0,-1-1 0,1 0 0,-1-1 0,10-7 0,1-4 0,0 0 0,24-31 0,6-7 0,-38 44 0,-1 0 0,0 0 0,-1 0 0,9-17 0,-8 14 0,0 0 0,14-18 0,-17 25 0,-1 0 0,0 0 0,0 0 0,0 0 0,0-1 0,-1 0 0,0 1 0,0-1 0,-1 0 0,1 0 0,0-12 0,-1 0 0,-1-1 0,-3-30 0,1 41 0,0 1 0,0 0 0,0-1 0,-1 1 0,0 0 0,0 0 0,-1 0 0,0 1 0,0-1 0,-1 1 0,0 0 0,0 0 0,0 0 0,-1 1 0,0 0 0,0 0 0,-6-4 0,-4-1 0,1 0 0,-1 1 0,-1 1 0,0 0 0,0 1 0,-19-5 0,19 9 0,-1 0 0,0 1 0,-34 0 0,37 2 0,-1 0 0,1-1 0,-1-1 0,1 0 0,-24-8 0,-27-8 0,-1 2 0,-126-13 0,113 23 0,-110 6 0,75 2 0,-330-2 0,428 1 0,1 1 0,-32 7 0,2 0 0,-43 11 0,65-14 0,0 0 0,-1-2 0,-45 3 0,37-7 0,0 2 0,-50 8 0,-128 22 0,89-12 0,85-13 0,0-1 0,-43 2 0,51-6 0,-34 6 0,35-3 0,-42 1 0,-41-7 0,31 0 0,-146 15 0,187-10 0,-69-2 0,-5 1 0,109-3 0,-1 0 0,1 1 0,-1 0 0,1 0 0,0 0 0,-1 0 0,1 1 0,0 0 0,0-1 0,0 2 0,0-1 0,0 0 0,0 1 0,1 0 0,-1-1 0,1 2 0,0-1 0,0 0 0,0 1 0,0-1 0,0 1 0,1 0 0,0 0 0,0 0 0,0 0 0,0 0 0,0 0 0,0 5 0,-2 10 0,1 1 0,1-1 0,1 0 0,0 1 0,3 24 0,0-9 0,-2-27 0,1 0 0,0 1 0,1-1 0,0 0 0,0 0 0,1 0 0,7 14 0,33 51 0,-17-31 0,3 1 0,-20-31 0,-1 1 0,0 0 0,0 1 0,7 18 0,-12-23 0,0-1 0,0 1 0,1-1 0,1 0 0,-1-1 0,1 1 0,0-1 0,1 0 0,11 11 0,-13-14 0,1 0 0,0 0 0,1-1 0,-1 0 0,1 0 0,-1 0 0,1-1 0,0 0 0,0 0 0,0 0 0,0-1 0,1 0 0,-1 0 0,11 0 0,13-1 0,-7 2 0,0-2 0,0-1 0,44-7 0,-61 7-195,-1-1 0,0 0 0,0-1 0,0 1 0,0-1 0,6-5 0,0 1-6631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3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1:19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68 24575,'96'-1'0,"106"3"0,-180 1 0,-1 1 0,34 10 0,-37-8 0,0-1 0,1-1 0,0-1 0,21 1 0,586-3 0,-287-3 0,71 2 0,-386-1 0,0-1 0,24-6 0,-24 3 0,47-2 0,61-3 0,11-1 0,-106 12 0,-6 0 0,0-1 0,1-1 0,57-12 0,-44 4 0,1 1 0,0 2 0,84 0 0,-92 6 0,12 2 0,0-3 0,87-13 0,-85 8 0,-1 1 0,1 3 0,54 5 0,-7-1 0,1764-2 0,-1839 1 0,47 9 0,-45-5 0,43 1 0,333-7 0,-377 2 0,46 9 0,-46-5 0,45 1 0,37-8 0,82 4 0,-83 18 0,-62-11 0,-27-5 0,1 0 0,29 1 0,-19-3 0,37 7 0,-38-5 0,44 3 0,-39-5 0,39 6 0,-40-3 0,46 1 0,-13-6-1365,-46-1-5461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1:26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2060 130 24575,'-9'0'0,"0"-1"0,-1 0 0,1-1 0,0 0 0,0 0 0,0-1 0,-14-6 0,-2-3 0,-29-20 0,42 24 0,-1-1 0,-1 2 0,1 0 0,-1 0 0,0 1 0,-1 1 0,1 0 0,-30-4 0,-194 7 0,116 4 0,41-3 0,-91 3 0,115 8 0,41-7 0,0 0 0,-22 2 0,-71 6 0,71-6 0,-49 1 0,50-6 0,0 1 0,-58 10 0,-74 31 0,148-38 0,0-1 0,0-2 0,-36 0 0,34-1 0,1 0 0,0 1 0,-24 5 0,-12 1 0,48-7 0,0 1 0,0-1 0,0 2 0,1 0 0,-1 0 0,0 0 0,1 1 0,-1 1 0,-9 4 0,17-6 0,-1 1 0,1-1 0,-1 1 0,1 0 0,0-1 0,0 1 0,0 0 0,0 0 0,1 0 0,-1 0 0,1 1 0,0-1 0,0 0 0,0 1 0,0-1 0,0 0 0,1 1 0,0 4 0,-1 11 0,1-1 0,3 25 0,-1-12 0,-3 100 0,4 56 0,-3-185 0,1 1 0,-1-1 0,1 0 0,-1 0 0,1 0 0,0 0 0,0 1 0,0-1 0,0 0 0,1-1 0,-1 1 0,0 0 0,1 0 0,-1 0 0,1-1 0,0 1 0,0-1 0,-1 1 0,1-1 0,0 0 0,0 0 0,0 0 0,0 0 0,1 0 0,-1 0 0,0-1 0,0 1 0,0 0 0,1-1 0,3 0 0,10 2 0,-1-1 0,1-1 0,25-4 0,-12 2 0,367 0 0,-219 3 0,-157-2 0,0-1 0,28-6 0,-27 4 0,39-3 0,279 7 0,-324 1 0,0 1 0,1 0 0,14 4 0,-14-2 0,1-1 0,22 2 0,224-5 0,-124-1 0,-135 1 0,-1 0 0,1 0 0,0 0 0,-1-1 0,1 1 0,-1-1 0,1 0 0,-1 0 0,0 0 0,1-1 0,-1 1 0,0-1 0,0 0 0,0 1 0,0-1 0,4-4 0,-4 3 0,-1-1 0,1 1 0,-1-1 0,0 1 0,0-1 0,0 0 0,-1 1 0,1-1 0,-1 0 0,0 0 0,0 0 0,0-1 0,0-7 0,7-63 0,5-87 0,-15 99 0,4-85 0,-1 142 10,0 0 0,1 0 0,0 1 0,0-1 0,0 0 0,1 1 0,0 0 1,0-1-1,0 1 0,1 0 0,-1 1 0,8-8 0,-5 6-260,-1-1 1,0 1 0,0-1 0,-1-1-1,5-9 1,-3 1-6577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26.5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39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59 24575,'52'0'0,"-1"-3"0,73-11 0,-57 5 0,1 4 0,127 5 0,-73 3 0,810-3 0,-904 1 0,0 2 0,33 7 0,-31-4 0,49 2 0,10-8 0,-53-2 0,-1 2 0,1 2 0,50 9 0,-21-2 0,0-2 0,1-2 0,98-7 0,-44 0 0,388 2 0,-490-2 0,0 0 0,0-1 0,0-1 0,0 0 0,23-10 0,-21 7 0,-1 1 0,1 1 0,0 1 0,22-2 0,294 4 0,-162 5 0,983-3 0,-1136-2 0,0 0 0,38-9 0,-36 6 0,0 1 0,27-1 0,508 4 0,-269 3 0,275-2 0,-535 1 43,0 2 0,32 7 0,-31-4-790,46 2 0,-51-7-6079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45.1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119 680 24575,'2880'0'0,"-2873"0"0,0 0 0,0 0 0,0-1 0,0 0 0,0 0 0,0-1 0,-1 0 0,1 0 0,0-1 0,-1 0 0,0 0 0,7-4 0,-9 3 0,0 1 0,0-1 0,0 1 0,-1-1 0,1 0 0,-1 0 0,0-1 0,0 1 0,-1 0 0,1-1 0,-1 0 0,0 0 0,-1 0 0,1 0 0,-1 0 0,2-10 0,1-25 0,-3 0 0,-4-69 0,-1 10 0,4 83 0,0 2 0,0 0 0,-1-1 0,0 1 0,-4-14 0,4 23 0,-1 1 0,0-1 0,1 1 0,-2-1 0,1 1 0,0-1 0,-1 1 0,0 0 0,0 0 0,0 1 0,-1-1 0,1 0 0,-1 1 0,0 0 0,-5-4 0,-14-6 0,-1 2 0,0 0 0,0 2 0,-1 0 0,0 2 0,-39-7 0,-26-7 0,60 14 0,1 2 0,-1 2 0,0 0 0,-1 2 0,1 1 0,0 2 0,0 1 0,-54 12 0,50-10 0,-57 1 0,59-6 0,-1 3 0,-32 5 0,-160 28 0,190-32 0,0 0 0,-47-2 0,49-3 0,0 3 0,-60 8 0,51-3 0,-1-2 0,-84-1 0,3-2 0,33 12 0,60-9 0,-47 4 0,44-7 0,-44 10 0,45-6 0,-48 2 0,-456-7 0,256-3 0,277 2 0,0 0 0,0 0 0,0 0 0,0 1 0,0-1 0,-1 1 0,2 0 0,-1 0 0,0 0 0,0 1 0,0-1 0,0 1 0,1 0 0,-7 4 0,8-3 0,-1 0 0,1 0 0,0 0 0,0 1 0,0-1 0,0 0 0,1 1 0,-1-1 0,1 1 0,0-1 0,0 1 0,0 0 0,1 0 0,-1-1 0,1 1 0,0 5 0,-1 7 0,2 0 0,0 1 0,1-1 0,0 0 0,1 0 0,1-1 0,1 1 0,0-1 0,1 1 0,0-2 0,2 1 0,0-1 0,14 21 0,-10-17 0,-1 1 0,11 26 0,-15-27 0,1-1 0,1-1 0,22 30 0,-13-24-1365,-1-3-5461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19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47 24575,'110'-2'0,"120"5"0,-103 17 0,-81-13 0,-9-1 0,71 3 0,1266-10 0,-780 1 0,-578-1 0,0 0 0,28-8 0,-27 6 0,1 0 0,19-1 0,6 3 0,-18 1 0,1-1 0,-1-1 0,34-7 0,-39 6 0,0 0 0,24 0 0,-30 3 0,1-1 0,-1 0 0,0-2 0,0 1 0,0-2 0,16-5 0,-15 4 0,0 0 0,0 1 0,0 0 0,0 1 0,29-1 0,82 5 0,-49 1 0,896-2 0,-949 2 0,0 0 0,29 7 0,-5-1 0,47 12 0,-66-13 0,0-1 0,0-1 0,43 1 0,-46-4 0,44 7 0,-43-5 0,40 2 0,47 4 0,-77-4 0,45-1 0,-57-4 0,46 8 0,-44-4 0,40 1 0,-32-6 0,5 0 0,0 1 0,57 10 0,-45-5 0,-1-1 0,1-3 0,54-5 0,-7 1 0,-68 2 0,-3-1 0,0 2 0,0 0 0,0 2 0,28 6 0,-35-5 0,0-1 0,1-1 0,41-1 0,-40-2 0,0 2 0,0 0 0,26 5 0,-12 0 0,-1-2 0,1-1 0,53-4 0,49 3 0,-82 8 0,-42-7 0,1 0 0,23 2 0,193-6-1365,-213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50:23.7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2695 165 24575,'-5'0'0,"-1"-1"0,1 0 0,0-1 0,0 1 0,0-1 0,-1 0 0,2 0 0,-1 0 0,-7-5 0,6 3 0,0 1 0,0 0 0,-1 0 0,0 1 0,-9-3 0,-133-11 0,81 8 0,51 7 0,0 0 0,0-2 0,0 0 0,0-1 0,-19-7 0,-2-3 0,-1 2 0,0 2 0,0 1 0,-1 2 0,-52-2 0,-209 7 0,155 4 0,-1197-2 0,1324-1 0,-36-6 0,-1-1 0,54 8 0,1 0 0,-1 0 0,0 0 0,1 0 0,-1 1 0,0-1 0,1 0 0,-1 1 0,0 0 0,1-1 0,-1 1 0,1 0 0,-1 0 0,1 0 0,-1 0 0,1 0 0,0 0 0,-1 0 0,1 0 0,0 1 0,0-1 0,0 0 0,0 1 0,0-1 0,0 1 0,0-1 0,1 1 0,-1 0 0,1-1 0,-1 1 0,1 0 0,-1-1 0,1 1 0,0 0 0,0-1 0,0 3 0,-1 10 0,0 1 0,1-1 0,3 22 0,-1-14 0,-2-5 0,1-1 0,6 32 0,-4-40 0,-1-1 0,1 1 0,0-1 0,1 1 0,0-1 0,0 0 0,10 12 0,-2-4 0,1-1 0,0 0 0,1-1 0,0 0 0,17 10 0,6 2 0,61 33 0,-66-41 0,-22-11 0,0-1 0,-1 0 0,2 0 0,-1-1 0,0-1 0,1 0 0,0 0 0,0-1 0,11 1 0,162-4 0,35 2 0,-202 2 0,-1 1 0,0 0 0,0 1 0,29 14 0,-7-3 0,-13-8 0,-1 0 0,1-1 0,28 4 0,-7-3 0,-23-4 0,1 0 0,31 0 0,-31-4 0,-1 0 0,1 2 0,41 8 0,-32-4 0,1-2 0,-1-1 0,0-2 0,45-4 0,-1 1 0,-9 3 0,97 14 0,-102-9 0,1-3 0,63-5 0,-21 0 0,-87 2 0,-1-1 0,1-1 0,-1 0 0,0-2 0,1 0 0,-2-1 0,1-1 0,0 0 0,23-14 0,-17 9 0,-14 7 0,1-1 0,-1 0 0,0-1 0,-1 0 0,1 0 0,-1-1 0,14-14 0,-16 13 0,-1 1 0,0-1 0,-1 1 0,0-2 0,0 1 0,-1 0 0,0-1 0,0 0 0,2-10 0,-3 4 0,0-1 0,-1 0 0,-1 1 0,-1-29 0,0 16-273,-2-1 0,0 0 0,-2 1 0,-14-48 0,12 58-6553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0T12:49:40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24575,'3210'0'0,"-3048"12"0,-72-3 0,1-1 0,143 6 0,722-15 0,-940 2 0,0 1 0,28 6 0,-27-4 0,0-1 0,20 1 0,382-3 0,-202-3 0,-197 3 0,0 1 0,28 6 0,-27-3 0,39 2 0,500-6 0,-273-3 0,-13 2-1365,-255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6.sv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5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7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3.svg"/><Relationship Id="rId4" Type="http://schemas.openxmlformats.org/officeDocument/2006/relationships/image" Target="../media/image8.jpe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image" Target="../media/image26.sv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customXml" Target="../ink/ink2.xml"/><Relationship Id="rId4" Type="http://schemas.openxmlformats.org/officeDocument/2006/relationships/image" Target="../media/image4.png"/><Relationship Id="rId9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8.png"/><Relationship Id="rId3" Type="http://schemas.openxmlformats.org/officeDocument/2006/relationships/image" Target="../media/image26.svg"/><Relationship Id="rId7" Type="http://schemas.openxmlformats.org/officeDocument/2006/relationships/customXml" Target="../ink/ink4.xml"/><Relationship Id="rId12" Type="http://schemas.openxmlformats.org/officeDocument/2006/relationships/customXml" Target="../ink/ink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customXml" Target="../ink/ink5.xml"/><Relationship Id="rId4" Type="http://schemas.openxmlformats.org/officeDocument/2006/relationships/image" Target="../media/image4.png"/><Relationship Id="rId9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6.svg"/><Relationship Id="rId7" Type="http://schemas.openxmlformats.org/officeDocument/2006/relationships/image" Target="../media/image9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customXml" Target="../ink/ink8.xml"/><Relationship Id="rId4" Type="http://schemas.openxmlformats.org/officeDocument/2006/relationships/image" Target="../media/image4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4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05.png"/><Relationship Id="rId3" Type="http://schemas.openxmlformats.org/officeDocument/2006/relationships/image" Target="../media/image25.png"/><Relationship Id="rId7" Type="http://schemas.openxmlformats.org/officeDocument/2006/relationships/image" Target="../media/image103.png"/><Relationship Id="rId12" Type="http://schemas.openxmlformats.org/officeDocument/2006/relationships/customXml" Target="../ink/ink11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92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6.svg"/><Relationship Id="rId9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6.svg"/><Relationship Id="rId7" Type="http://schemas.openxmlformats.org/officeDocument/2006/relationships/image" Target="../media/image10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customXml" Target="../ink/ink12.xml"/><Relationship Id="rId4" Type="http://schemas.openxmlformats.org/officeDocument/2006/relationships/image" Target="../media/image4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4236347" y="793833"/>
            <a:ext cx="9815307" cy="6617281"/>
            <a:chOff x="0" y="0"/>
            <a:chExt cx="1895495" cy="12779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1277905"/>
            </a:xfrm>
            <a:custGeom>
              <a:avLst/>
              <a:gdLst/>
              <a:ahLst/>
              <a:cxnLst/>
              <a:rect l="l" t="t" r="r" b="b"/>
              <a:pathLst>
                <a:path w="1895495" h="1277905">
                  <a:moveTo>
                    <a:pt x="0" y="0"/>
                  </a:moveTo>
                  <a:lnTo>
                    <a:pt x="1895495" y="0"/>
                  </a:lnTo>
                  <a:lnTo>
                    <a:pt x="1895495" y="1277905"/>
                  </a:lnTo>
                  <a:lnTo>
                    <a:pt x="0" y="12779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1296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1131176"/>
            <a:ext cx="9815307" cy="563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 dirty="0">
                <a:solidFill>
                  <a:srgbClr val="231F20"/>
                </a:solidFill>
                <a:latin typeface="Oswald Bold"/>
              </a:rPr>
              <a:t>LEV &amp; MISSILES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WWW.LEV&amp;MISSILES.COM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69096" y="1538248"/>
            <a:ext cx="2218574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LEV &amp; MISSILES</a:t>
            </a:r>
          </a:p>
        </p:txBody>
      </p:sp>
      <p:sp>
        <p:nvSpPr>
          <p:cNvPr id="11" name="Freeform 11"/>
          <p:cNvSpPr/>
          <p:nvPr/>
        </p:nvSpPr>
        <p:spPr>
          <a:xfrm rot="8100000">
            <a:off x="15603146" y="748433"/>
            <a:ext cx="1322104" cy="710631"/>
          </a:xfrm>
          <a:custGeom>
            <a:avLst/>
            <a:gdLst/>
            <a:ahLst/>
            <a:cxnLst/>
            <a:rect l="l" t="t" r="r" b="b"/>
            <a:pathLst>
              <a:path w="1322104" h="710631">
                <a:moveTo>
                  <a:pt x="0" y="0"/>
                </a:moveTo>
                <a:lnTo>
                  <a:pt x="1322104" y="0"/>
                </a:lnTo>
                <a:lnTo>
                  <a:pt x="1322104" y="710631"/>
                </a:lnTo>
                <a:lnTo>
                  <a:pt x="0" y="710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2420287" y="8436837"/>
            <a:ext cx="12848809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53" spc="161">
                <a:solidFill>
                  <a:srgbClr val="231F20"/>
                </a:solidFill>
                <a:latin typeface="Montserrat Classic Bold"/>
              </a:rPr>
              <a:t>ARIEL MORESHET - 327842845</a:t>
            </a:r>
          </a:p>
          <a:p>
            <a:pPr algn="ctr">
              <a:lnSpc>
                <a:spcPts val="4213"/>
              </a:lnSpc>
            </a:pPr>
            <a:r>
              <a:rPr lang="en-US" sz="3053" spc="161">
                <a:solidFill>
                  <a:srgbClr val="231F20"/>
                </a:solidFill>
                <a:latin typeface="Montserrat Classic Bold"/>
              </a:rPr>
              <a:t>ISHAY WEISS - 215785338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7111620" y="3275610"/>
            <a:ext cx="8649973" cy="5982690"/>
          </a:xfrm>
          <a:custGeom>
            <a:avLst/>
            <a:gdLst/>
            <a:ahLst/>
            <a:cxnLst/>
            <a:rect l="l" t="t" r="r" b="b"/>
            <a:pathLst>
              <a:path w="8649973" h="5982690">
                <a:moveTo>
                  <a:pt x="0" y="0"/>
                </a:moveTo>
                <a:lnTo>
                  <a:pt x="8649974" y="0"/>
                </a:lnTo>
                <a:lnTo>
                  <a:pt x="8649974" y="5982690"/>
                </a:lnTo>
                <a:lnTo>
                  <a:pt x="0" y="5982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12636" y="1409700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DEPARTMENTS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68556"/>
            <a:ext cx="5970327" cy="301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2900" spc="284">
                <a:solidFill>
                  <a:srgbClr val="010101"/>
                </a:solidFill>
                <a:latin typeface="Oswald Bold"/>
              </a:rPr>
              <a:t>DEPARTMENTS: DEPARTMENTS ARE DISTINCT ORGANIZATIONAL UNITS WITHIN A COMPANY, EACH RESPONSIBLE FOR SPECIFIC FUNCTIONS OR AREAS OF EXPERTISE.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76159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312636" y="3086100"/>
            <a:ext cx="13324393" cy="7207131"/>
          </a:xfrm>
          <a:custGeom>
            <a:avLst/>
            <a:gdLst/>
            <a:ahLst/>
            <a:cxnLst/>
            <a:rect l="l" t="t" r="r" b="b"/>
            <a:pathLst>
              <a:path w="13324393" h="7207131">
                <a:moveTo>
                  <a:pt x="0" y="0"/>
                </a:moveTo>
                <a:lnTo>
                  <a:pt x="13324393" y="0"/>
                </a:lnTo>
                <a:lnTo>
                  <a:pt x="13324393" y="7207131"/>
                </a:lnTo>
                <a:lnTo>
                  <a:pt x="0" y="7207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599" r="-1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12636" y="1409700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ERD - </a:t>
            </a:r>
            <a:r>
              <a:rPr lang="he-IL" sz="8030" spc="786" dirty="0">
                <a:solidFill>
                  <a:srgbClr val="FFFFFF"/>
                </a:solidFill>
                <a:rtl/>
              </a:rPr>
              <a:t>טבלת הקשרים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722927" y="2814522"/>
            <a:ext cx="8915499" cy="7200900"/>
          </a:xfrm>
          <a:custGeom>
            <a:avLst/>
            <a:gdLst/>
            <a:ahLst/>
            <a:cxnLst/>
            <a:rect l="l" t="t" r="r" b="b"/>
            <a:pathLst>
              <a:path w="8915499" h="7200900">
                <a:moveTo>
                  <a:pt x="0" y="0"/>
                </a:moveTo>
                <a:lnTo>
                  <a:pt x="8915499" y="0"/>
                </a:lnTo>
                <a:lnTo>
                  <a:pt x="891549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73" b="-460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37325" y="594966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DSD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5417022" y="2001137"/>
            <a:ext cx="7275344" cy="2882917"/>
          </a:xfrm>
          <a:custGeom>
            <a:avLst/>
            <a:gdLst/>
            <a:ahLst/>
            <a:cxnLst/>
            <a:rect l="l" t="t" r="r" b="b"/>
            <a:pathLst>
              <a:path w="7275344" h="2882917">
                <a:moveTo>
                  <a:pt x="0" y="0"/>
                </a:moveTo>
                <a:lnTo>
                  <a:pt x="7275345" y="0"/>
                </a:lnTo>
                <a:lnTo>
                  <a:pt x="7275345" y="2882917"/>
                </a:lnTo>
                <a:lnTo>
                  <a:pt x="0" y="2882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940079" y="1944913"/>
            <a:ext cx="4912090" cy="3838285"/>
          </a:xfrm>
          <a:custGeom>
            <a:avLst/>
            <a:gdLst/>
            <a:ahLst/>
            <a:cxnLst/>
            <a:rect l="l" t="t" r="r" b="b"/>
            <a:pathLst>
              <a:path w="4912090" h="3838285">
                <a:moveTo>
                  <a:pt x="0" y="0"/>
                </a:moveTo>
                <a:lnTo>
                  <a:pt x="4912090" y="0"/>
                </a:lnTo>
                <a:lnTo>
                  <a:pt x="4912090" y="3838284"/>
                </a:lnTo>
                <a:lnTo>
                  <a:pt x="0" y="3838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485417" y="1944913"/>
            <a:ext cx="4514538" cy="3811186"/>
          </a:xfrm>
          <a:custGeom>
            <a:avLst/>
            <a:gdLst/>
            <a:ahLst/>
            <a:cxnLst/>
            <a:rect l="l" t="t" r="r" b="b"/>
            <a:pathLst>
              <a:path w="4514538" h="3811186">
                <a:moveTo>
                  <a:pt x="0" y="0"/>
                </a:moveTo>
                <a:lnTo>
                  <a:pt x="4514538" y="0"/>
                </a:lnTo>
                <a:lnTo>
                  <a:pt x="4514538" y="3811186"/>
                </a:lnTo>
                <a:lnTo>
                  <a:pt x="0" y="3811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503597" y="6100018"/>
            <a:ext cx="4750393" cy="3551412"/>
          </a:xfrm>
          <a:custGeom>
            <a:avLst/>
            <a:gdLst/>
            <a:ahLst/>
            <a:cxnLst/>
            <a:rect l="l" t="t" r="r" b="b"/>
            <a:pathLst>
              <a:path w="4750393" h="3551412">
                <a:moveTo>
                  <a:pt x="0" y="0"/>
                </a:moveTo>
                <a:lnTo>
                  <a:pt x="4750394" y="0"/>
                </a:lnTo>
                <a:lnTo>
                  <a:pt x="4750394" y="3551412"/>
                </a:lnTo>
                <a:lnTo>
                  <a:pt x="0" y="3551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1759702" y="6100018"/>
            <a:ext cx="5273740" cy="3521162"/>
          </a:xfrm>
          <a:custGeom>
            <a:avLst/>
            <a:gdLst/>
            <a:ahLst/>
            <a:cxnLst/>
            <a:rect l="l" t="t" r="r" b="b"/>
            <a:pathLst>
              <a:path w="5273740" h="3521162">
                <a:moveTo>
                  <a:pt x="0" y="0"/>
                </a:moveTo>
                <a:lnTo>
                  <a:pt x="5273740" y="0"/>
                </a:lnTo>
                <a:lnTo>
                  <a:pt x="5273740" y="3521161"/>
                </a:lnTo>
                <a:lnTo>
                  <a:pt x="0" y="35211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TextBox 13"/>
          <p:cNvSpPr txBox="1"/>
          <p:nvPr/>
        </p:nvSpPr>
        <p:spPr>
          <a:xfrm>
            <a:off x="2337325" y="594966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CREATE TABLES</a:t>
            </a:r>
          </a:p>
        </p:txBody>
      </p:sp>
      <p:sp>
        <p:nvSpPr>
          <p:cNvPr id="14" name="Freeform 14"/>
          <p:cNvSpPr/>
          <p:nvPr/>
        </p:nvSpPr>
        <p:spPr>
          <a:xfrm>
            <a:off x="6054699" y="5441829"/>
            <a:ext cx="4904903" cy="4209601"/>
          </a:xfrm>
          <a:custGeom>
            <a:avLst/>
            <a:gdLst/>
            <a:ahLst/>
            <a:cxnLst/>
            <a:rect l="l" t="t" r="r" b="b"/>
            <a:pathLst>
              <a:path w="4904903" h="4209601">
                <a:moveTo>
                  <a:pt x="0" y="0"/>
                </a:moveTo>
                <a:lnTo>
                  <a:pt x="4904903" y="0"/>
                </a:lnTo>
                <a:lnTo>
                  <a:pt x="4904903" y="4209601"/>
                </a:lnTo>
                <a:lnTo>
                  <a:pt x="0" y="42096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5" name="Group 15"/>
          <p:cNvGrpSpPr/>
          <p:nvPr/>
        </p:nvGrpSpPr>
        <p:grpSpPr>
          <a:xfrm>
            <a:off x="15924155" y="8693540"/>
            <a:ext cx="2218574" cy="1437361"/>
            <a:chOff x="0" y="0"/>
            <a:chExt cx="2958098" cy="191648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7" name="Freeform 17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-330931" y="1944506"/>
            <a:ext cx="11360513" cy="2996179"/>
          </a:xfrm>
          <a:custGeom>
            <a:avLst/>
            <a:gdLst/>
            <a:ahLst/>
            <a:cxnLst/>
            <a:rect l="l" t="t" r="r" b="b"/>
            <a:pathLst>
              <a:path w="11360513" h="2996179">
                <a:moveTo>
                  <a:pt x="0" y="0"/>
                </a:moveTo>
                <a:lnTo>
                  <a:pt x="11360513" y="0"/>
                </a:lnTo>
                <a:lnTo>
                  <a:pt x="11360513" y="2996179"/>
                </a:lnTo>
                <a:lnTo>
                  <a:pt x="0" y="2996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239319" y="2805164"/>
            <a:ext cx="8607499" cy="5734455"/>
          </a:xfrm>
          <a:custGeom>
            <a:avLst/>
            <a:gdLst/>
            <a:ahLst/>
            <a:cxnLst/>
            <a:rect l="l" t="t" r="r" b="b"/>
            <a:pathLst>
              <a:path w="8607499" h="5734455">
                <a:moveTo>
                  <a:pt x="0" y="0"/>
                </a:moveTo>
                <a:lnTo>
                  <a:pt x="8607499" y="0"/>
                </a:lnTo>
                <a:lnTo>
                  <a:pt x="8607499" y="5734456"/>
                </a:lnTo>
                <a:lnTo>
                  <a:pt x="0" y="5734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2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130" spc="698">
                <a:solidFill>
                  <a:srgbClr val="FFFFFF"/>
                </a:solidFill>
                <a:latin typeface="Oswald Bold"/>
              </a:rPr>
              <a:t>GEM TABLES - DEPARTMENTS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34290" y="2002503"/>
            <a:ext cx="11867827" cy="3562731"/>
          </a:xfrm>
          <a:custGeom>
            <a:avLst/>
            <a:gdLst/>
            <a:ahLst/>
            <a:cxnLst/>
            <a:rect l="l" t="t" r="r" b="b"/>
            <a:pathLst>
              <a:path w="11867827" h="3562731">
                <a:moveTo>
                  <a:pt x="0" y="0"/>
                </a:moveTo>
                <a:lnTo>
                  <a:pt x="11867827" y="0"/>
                </a:lnTo>
                <a:lnTo>
                  <a:pt x="11867827" y="3562732"/>
                </a:lnTo>
                <a:lnTo>
                  <a:pt x="0" y="3562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8878389" y="2814536"/>
            <a:ext cx="8968429" cy="6014464"/>
          </a:xfrm>
          <a:custGeom>
            <a:avLst/>
            <a:gdLst/>
            <a:ahLst/>
            <a:cxnLst/>
            <a:rect l="l" t="t" r="r" b="b"/>
            <a:pathLst>
              <a:path w="8968429" h="6014464">
                <a:moveTo>
                  <a:pt x="0" y="0"/>
                </a:moveTo>
                <a:lnTo>
                  <a:pt x="8968429" y="0"/>
                </a:lnTo>
                <a:lnTo>
                  <a:pt x="8968429" y="6014465"/>
                </a:lnTo>
                <a:lnTo>
                  <a:pt x="0" y="6014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2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130" spc="698">
                <a:solidFill>
                  <a:srgbClr val="FFFFFF"/>
                </a:solidFill>
                <a:latin typeface="Oswald Bold"/>
              </a:rPr>
              <a:t>GEM TABLES - ENGINEERS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-192280" y="1914585"/>
            <a:ext cx="11335683" cy="4388908"/>
          </a:xfrm>
          <a:custGeom>
            <a:avLst/>
            <a:gdLst/>
            <a:ahLst/>
            <a:cxnLst/>
            <a:rect l="l" t="t" r="r" b="b"/>
            <a:pathLst>
              <a:path w="11335683" h="4388908">
                <a:moveTo>
                  <a:pt x="0" y="0"/>
                </a:moveTo>
                <a:lnTo>
                  <a:pt x="11335683" y="0"/>
                </a:lnTo>
                <a:lnTo>
                  <a:pt x="11335683" y="4388908"/>
                </a:lnTo>
                <a:lnTo>
                  <a:pt x="0" y="438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748203" y="2547994"/>
            <a:ext cx="8280230" cy="5991626"/>
          </a:xfrm>
          <a:custGeom>
            <a:avLst/>
            <a:gdLst/>
            <a:ahLst/>
            <a:cxnLst/>
            <a:rect l="l" t="t" r="r" b="b"/>
            <a:pathLst>
              <a:path w="8280230" h="5991626">
                <a:moveTo>
                  <a:pt x="0" y="0"/>
                </a:moveTo>
                <a:lnTo>
                  <a:pt x="8280230" y="0"/>
                </a:lnTo>
                <a:lnTo>
                  <a:pt x="8280230" y="5991626"/>
                </a:lnTo>
                <a:lnTo>
                  <a:pt x="0" y="5991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582819" y="923925"/>
            <a:ext cx="13122362" cy="99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6"/>
              </a:lnSpc>
            </a:pPr>
            <a:r>
              <a:rPr lang="en-US" sz="5830" spc="571">
                <a:solidFill>
                  <a:srgbClr val="FFFFFF"/>
                </a:solidFill>
                <a:latin typeface="Oswald Bold"/>
              </a:rPr>
              <a:t>GEM TABLES - OFFICE TECHNICIANS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0" y="1916338"/>
            <a:ext cx="11857212" cy="4195445"/>
          </a:xfrm>
          <a:custGeom>
            <a:avLst/>
            <a:gdLst/>
            <a:ahLst/>
            <a:cxnLst/>
            <a:rect l="l" t="t" r="r" b="b"/>
            <a:pathLst>
              <a:path w="11857212" h="4195445">
                <a:moveTo>
                  <a:pt x="0" y="0"/>
                </a:moveTo>
                <a:lnTo>
                  <a:pt x="11857212" y="0"/>
                </a:lnTo>
                <a:lnTo>
                  <a:pt x="11857212" y="4195445"/>
                </a:lnTo>
                <a:lnTo>
                  <a:pt x="0" y="4195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144000" y="3086100"/>
            <a:ext cx="8513581" cy="6051366"/>
          </a:xfrm>
          <a:custGeom>
            <a:avLst/>
            <a:gdLst/>
            <a:ahLst/>
            <a:cxnLst/>
            <a:rect l="l" t="t" r="r" b="b"/>
            <a:pathLst>
              <a:path w="8513581" h="6051366">
                <a:moveTo>
                  <a:pt x="0" y="0"/>
                </a:moveTo>
                <a:lnTo>
                  <a:pt x="8513581" y="0"/>
                </a:lnTo>
                <a:lnTo>
                  <a:pt x="8513581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23541"/>
            <a:ext cx="13122362" cy="101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2"/>
              </a:lnSpc>
            </a:pPr>
            <a:r>
              <a:rPr lang="en-US" sz="6030" spc="591">
                <a:solidFill>
                  <a:srgbClr val="FFFFFF"/>
                </a:solidFill>
                <a:latin typeface="Oswald Bold"/>
              </a:rPr>
              <a:t>GEM TABLES - PROJECT MANAGERS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0" y="1914334"/>
            <a:ext cx="11779118" cy="3229166"/>
          </a:xfrm>
          <a:custGeom>
            <a:avLst/>
            <a:gdLst/>
            <a:ahLst/>
            <a:cxnLst/>
            <a:rect l="l" t="t" r="r" b="b"/>
            <a:pathLst>
              <a:path w="11779118" h="3229166">
                <a:moveTo>
                  <a:pt x="0" y="0"/>
                </a:moveTo>
                <a:lnTo>
                  <a:pt x="11779118" y="0"/>
                </a:lnTo>
                <a:lnTo>
                  <a:pt x="11779118" y="3229166"/>
                </a:lnTo>
                <a:lnTo>
                  <a:pt x="0" y="3229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0486019" y="2571054"/>
            <a:ext cx="7801981" cy="5968565"/>
          </a:xfrm>
          <a:custGeom>
            <a:avLst/>
            <a:gdLst/>
            <a:ahLst/>
            <a:cxnLst/>
            <a:rect l="l" t="t" r="r" b="b"/>
            <a:pathLst>
              <a:path w="7801981" h="5968565">
                <a:moveTo>
                  <a:pt x="0" y="0"/>
                </a:moveTo>
                <a:lnTo>
                  <a:pt x="7801981" y="0"/>
                </a:lnTo>
                <a:lnTo>
                  <a:pt x="7801981" y="5968566"/>
                </a:lnTo>
                <a:lnTo>
                  <a:pt x="0" y="5968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208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0"/>
              </a:lnSpc>
            </a:pPr>
            <a:r>
              <a:rPr lang="en-US" sz="7130" spc="698">
                <a:solidFill>
                  <a:srgbClr val="FFFFFF"/>
                </a:solidFill>
                <a:latin typeface="Oswald Bold"/>
              </a:rPr>
              <a:t>GEM TABLES - PROJECTS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0" y="2036627"/>
            <a:ext cx="11212140" cy="4502284"/>
          </a:xfrm>
          <a:custGeom>
            <a:avLst/>
            <a:gdLst/>
            <a:ahLst/>
            <a:cxnLst/>
            <a:rect l="l" t="t" r="r" b="b"/>
            <a:pathLst>
              <a:path w="11212140" h="4502284">
                <a:moveTo>
                  <a:pt x="0" y="0"/>
                </a:moveTo>
                <a:lnTo>
                  <a:pt x="11212140" y="0"/>
                </a:lnTo>
                <a:lnTo>
                  <a:pt x="11212140" y="4502284"/>
                </a:lnTo>
                <a:lnTo>
                  <a:pt x="0" y="4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222756" y="2676537"/>
            <a:ext cx="8624061" cy="5863082"/>
          </a:xfrm>
          <a:custGeom>
            <a:avLst/>
            <a:gdLst/>
            <a:ahLst/>
            <a:cxnLst/>
            <a:rect l="l" t="t" r="r" b="b"/>
            <a:pathLst>
              <a:path w="8624061" h="5863082">
                <a:moveTo>
                  <a:pt x="0" y="0"/>
                </a:moveTo>
                <a:lnTo>
                  <a:pt x="8624062" y="0"/>
                </a:lnTo>
                <a:lnTo>
                  <a:pt x="8624062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1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sz="6530" spc="640">
                <a:solidFill>
                  <a:srgbClr val="FFFFFF"/>
                </a:solidFill>
                <a:latin typeface="Oswald Bold"/>
              </a:rPr>
              <a:t>GEM TABLES - SAFETY OFFICERS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 dirty="0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STRATEGY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SERVICES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EXPERIENCE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QUARTER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NEXT PROJECT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24" name="Freeform 24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329630" y="1904126"/>
            <a:ext cx="8814370" cy="6478748"/>
          </a:xfrm>
          <a:custGeom>
            <a:avLst/>
            <a:gdLst/>
            <a:ahLst/>
            <a:cxnLst/>
            <a:rect l="l" t="t" r="r" b="b"/>
            <a:pathLst>
              <a:path w="8814370" h="6478748">
                <a:moveTo>
                  <a:pt x="0" y="0"/>
                </a:moveTo>
                <a:lnTo>
                  <a:pt x="8814370" y="0"/>
                </a:lnTo>
                <a:lnTo>
                  <a:pt x="8814370" y="6478748"/>
                </a:lnTo>
                <a:lnTo>
                  <a:pt x="0" y="6478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7875027" y="2233941"/>
            <a:ext cx="9384273" cy="6148933"/>
          </a:xfrm>
          <a:custGeom>
            <a:avLst/>
            <a:gdLst/>
            <a:ahLst/>
            <a:cxnLst/>
            <a:rect l="l" t="t" r="r" b="b"/>
            <a:pathLst>
              <a:path w="9384273" h="6148933">
                <a:moveTo>
                  <a:pt x="0" y="0"/>
                </a:moveTo>
                <a:lnTo>
                  <a:pt x="9384273" y="0"/>
                </a:lnTo>
                <a:lnTo>
                  <a:pt x="9384273" y="6148933"/>
                </a:lnTo>
                <a:lnTo>
                  <a:pt x="0" y="6148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2337325" y="604491"/>
            <a:ext cx="13122362" cy="11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sz="6530" spc="640">
                <a:solidFill>
                  <a:srgbClr val="FFFFFF"/>
                </a:solidFill>
                <a:latin typeface="Oswald Bold"/>
              </a:rPr>
              <a:t>INSERT FILE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503597" y="2575349"/>
            <a:ext cx="7273271" cy="2196594"/>
          </a:xfrm>
          <a:custGeom>
            <a:avLst/>
            <a:gdLst/>
            <a:ahLst/>
            <a:cxnLst/>
            <a:rect l="l" t="t" r="r" b="b"/>
            <a:pathLst>
              <a:path w="7273271" h="2196594">
                <a:moveTo>
                  <a:pt x="0" y="0"/>
                </a:moveTo>
                <a:lnTo>
                  <a:pt x="7273271" y="0"/>
                </a:lnTo>
                <a:lnTo>
                  <a:pt x="7273271" y="2196594"/>
                </a:lnTo>
                <a:lnTo>
                  <a:pt x="0" y="2196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9474612" y="2043028"/>
            <a:ext cx="7952820" cy="6200945"/>
          </a:xfrm>
          <a:custGeom>
            <a:avLst/>
            <a:gdLst/>
            <a:ahLst/>
            <a:cxnLst/>
            <a:rect l="l" t="t" r="r" b="b"/>
            <a:pathLst>
              <a:path w="7952820" h="6200945">
                <a:moveTo>
                  <a:pt x="0" y="0"/>
                </a:moveTo>
                <a:lnTo>
                  <a:pt x="7952820" y="0"/>
                </a:lnTo>
                <a:lnTo>
                  <a:pt x="7952820" y="6200944"/>
                </a:lnTo>
                <a:lnTo>
                  <a:pt x="0" y="6200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2797313" y="4406382"/>
            <a:ext cx="9959111" cy="5880618"/>
          </a:xfrm>
          <a:custGeom>
            <a:avLst/>
            <a:gdLst/>
            <a:ahLst/>
            <a:cxnLst/>
            <a:rect l="l" t="t" r="r" b="b"/>
            <a:pathLst>
              <a:path w="9959111" h="5880618">
                <a:moveTo>
                  <a:pt x="0" y="0"/>
                </a:moveTo>
                <a:lnTo>
                  <a:pt x="9959110" y="0"/>
                </a:lnTo>
                <a:lnTo>
                  <a:pt x="9959110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117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2"/>
              </a:lnSpc>
            </a:pPr>
            <a:r>
              <a:rPr lang="en-US" sz="6530" spc="640">
                <a:solidFill>
                  <a:srgbClr val="FFFFFF"/>
                </a:solidFill>
                <a:latin typeface="Oswald Bold"/>
              </a:rPr>
              <a:t>MOCKAROO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205227" y="2370122"/>
            <a:ext cx="6566115" cy="4205819"/>
          </a:xfrm>
          <a:custGeom>
            <a:avLst/>
            <a:gdLst/>
            <a:ahLst/>
            <a:cxnLst/>
            <a:rect l="l" t="t" r="r" b="b"/>
            <a:pathLst>
              <a:path w="6566115" h="4205819">
                <a:moveTo>
                  <a:pt x="0" y="0"/>
                </a:moveTo>
                <a:lnTo>
                  <a:pt x="6566116" y="0"/>
                </a:lnTo>
                <a:lnTo>
                  <a:pt x="6566116" y="4205818"/>
                </a:lnTo>
                <a:lnTo>
                  <a:pt x="0" y="4205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8514698" y="2370122"/>
            <a:ext cx="9542421" cy="3573377"/>
          </a:xfrm>
          <a:custGeom>
            <a:avLst/>
            <a:gdLst/>
            <a:ahLst/>
            <a:cxnLst/>
            <a:rect l="l" t="t" r="r" b="b"/>
            <a:pathLst>
              <a:path w="9542421" h="3573377">
                <a:moveTo>
                  <a:pt x="0" y="0"/>
                </a:moveTo>
                <a:lnTo>
                  <a:pt x="9542421" y="0"/>
                </a:lnTo>
                <a:lnTo>
                  <a:pt x="9542421" y="3573376"/>
                </a:lnTo>
                <a:lnTo>
                  <a:pt x="0" y="3573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871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3231751" y="3875942"/>
            <a:ext cx="7753446" cy="6411058"/>
          </a:xfrm>
          <a:custGeom>
            <a:avLst/>
            <a:gdLst/>
            <a:ahLst/>
            <a:cxnLst/>
            <a:rect l="l" t="t" r="r" b="b"/>
            <a:pathLst>
              <a:path w="7753446" h="6411058">
                <a:moveTo>
                  <a:pt x="0" y="0"/>
                </a:moveTo>
                <a:lnTo>
                  <a:pt x="7753446" y="0"/>
                </a:lnTo>
                <a:lnTo>
                  <a:pt x="7753446" y="6411058"/>
                </a:lnTo>
                <a:lnTo>
                  <a:pt x="0" y="6411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6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יצירת גיבוי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45216" y="6622865"/>
            <a:ext cx="13122362" cy="1652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623"/>
              </a:lnSpc>
            </a:pPr>
            <a:r>
              <a:rPr lang="he-IL" sz="4800" spc="470" dirty="0">
                <a:solidFill>
                  <a:srgbClr val="010101"/>
                </a:solidFill>
                <a:rtl/>
              </a:rPr>
              <a:t>כולל מחיקת הפרטים </a:t>
            </a:r>
          </a:p>
          <a:p>
            <a:pPr algn="ctr" rtl="1">
              <a:lnSpc>
                <a:spcPts val="6623"/>
              </a:lnSpc>
            </a:pPr>
            <a:r>
              <a:rPr lang="he-IL" sz="4800" spc="470" dirty="0">
                <a:solidFill>
                  <a:srgbClr val="010101"/>
                </a:solidFill>
                <a:rtl/>
              </a:rPr>
              <a:t>הלא נחוצים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6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48609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8600" y="-7426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94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אחזר את פרטי הפרויקט יחד עם מספר המהנדסים שעובדים על כל פרויקט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5F3CF5A3-4986-884A-F4A2-8A166CDBD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62" y="4435441"/>
            <a:ext cx="13534869" cy="1496452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CC2EE0C9-CF60-78B3-4638-D2E965009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6053803"/>
            <a:ext cx="10821052" cy="29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8600" y="-7426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אחזר את פרטי קצין הבטיחות יחד עם שם המחלקה שלהם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DC3CED40-3ACB-26A2-3F5E-940A24CB9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531094"/>
            <a:ext cx="16025067" cy="1437363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A24017C0-0936-668C-0D9A-93F3CC39F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5342824"/>
            <a:ext cx="12286017" cy="33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02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228600" y="-647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7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3600" spc="640" dirty="0">
                <a:latin typeface="+mj-lt"/>
                <a:rtl/>
              </a:rPr>
              <a:t>אחזר את פרטי מנהל הפרויקט יחד עם שמות הפרויקט והמחלקות שלהם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A7192291-A5DF-DC11-31D2-9DDD68685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680098"/>
            <a:ext cx="16996232" cy="1906676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71E13A6B-7779-87D0-4CE6-240E7AD2B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770" y="5457797"/>
            <a:ext cx="13042267" cy="34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47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select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אחזר את פרטי טכנאי המשרד יחד עם שם המנהל שלו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FEA6991-53DE-E6E2-4DBF-EFC3CE53F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77" y="3285466"/>
            <a:ext cx="17305152" cy="1096034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323991C2-CD57-3AE4-62BE-E74BCBE50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4505535"/>
            <a:ext cx="14436980" cy="36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32400" y="-58206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 dirty="0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delete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הסר מהנדסים שהתקבלו לעבודה לפני תאריך מסוים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5F8C25F-2670-3DE0-9CBB-C9C3E53E6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76" y="3393544"/>
            <a:ext cx="13880537" cy="965914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5A7BD7BC-63A8-82FE-145B-7DAADECC93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0436" y="5509870"/>
            <a:ext cx="8327560" cy="32528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1">
            <a:extLst>
              <a:ext uri="{FF2B5EF4-FFF2-40B4-BE49-F238E27FC236}">
                <a16:creationId xmlns:a16="http://schemas.microsoft.com/office/drawing/2014/main" id="{86CCF6CD-2084-55F3-C4F0-8BCCE0C966E7}"/>
              </a:ext>
            </a:extLst>
          </p:cNvPr>
          <p:cNvSpPr txBox="1"/>
          <p:nvPr/>
        </p:nvSpPr>
        <p:spPr>
          <a:xfrm>
            <a:off x="4294766" y="4056117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לפני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DDC22B0-A5CA-8203-C9BD-25840A8F1D09}"/>
              </a:ext>
            </a:extLst>
          </p:cNvPr>
          <p:cNvSpPr txBox="1"/>
          <p:nvPr/>
        </p:nvSpPr>
        <p:spPr>
          <a:xfrm>
            <a:off x="14217300" y="4446661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אחרי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0B22823A-BB0D-CDC8-D994-AC1C93AB3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5301699"/>
            <a:ext cx="9296400" cy="4131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585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delete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הסר פרויקטים שלא הוקצו להם מהנדסים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6CCF6CD-2084-55F3-C4F0-8BCCE0C966E7}"/>
              </a:ext>
            </a:extLst>
          </p:cNvPr>
          <p:cNvSpPr txBox="1"/>
          <p:nvPr/>
        </p:nvSpPr>
        <p:spPr>
          <a:xfrm>
            <a:off x="4294766" y="4056117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לפני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DDC22B0-A5CA-8203-C9BD-25840A8F1D09}"/>
              </a:ext>
            </a:extLst>
          </p:cNvPr>
          <p:cNvSpPr txBox="1"/>
          <p:nvPr/>
        </p:nvSpPr>
        <p:spPr>
          <a:xfrm>
            <a:off x="14217300" y="4446661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אחרי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37E6FD57-1E58-1C79-AB8B-37447DA8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5412355"/>
            <a:ext cx="7849695" cy="349616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C4C159EB-0564-FE87-9249-BDEC45894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45" y="5143500"/>
            <a:ext cx="7611537" cy="419158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3CE90827-272E-7161-1AFB-4F01A2DCE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42" y="3243915"/>
            <a:ext cx="13821558" cy="13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0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55343" y="5995553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11235232" y="1060055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955343" y="4562978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287387" y="4839994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3" name="Group 13"/>
          <p:cNvGrpSpPr/>
          <p:nvPr/>
        </p:nvGrpSpPr>
        <p:grpSpPr>
          <a:xfrm>
            <a:off x="1955343" y="6944120"/>
            <a:ext cx="9610044" cy="1948998"/>
            <a:chOff x="0" y="0"/>
            <a:chExt cx="3682024" cy="7467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184951" y="7329247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3722051" y="7191609"/>
            <a:ext cx="7132181" cy="1558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0869" lvl="1" indent="-195435" algn="l">
              <a:lnSpc>
                <a:spcPts val="2498"/>
              </a:lnSpc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DM Sans"/>
              </a:rPr>
              <a:t>To transcend boundaries and emerge as the preeminent missile manufacturer on a global scale.</a:t>
            </a:r>
          </a:p>
          <a:p>
            <a:pPr marL="390869" lvl="1" indent="-195435" algn="l">
              <a:lnSpc>
                <a:spcPts val="2498"/>
              </a:lnSpc>
              <a:spcBef>
                <a:spcPct val="0"/>
              </a:spcBef>
              <a:buFont typeface="Arial"/>
              <a:buChar char="•"/>
            </a:pPr>
            <a:r>
              <a:rPr lang="en-US" sz="1810" spc="177">
                <a:solidFill>
                  <a:srgbClr val="231F20"/>
                </a:solidFill>
                <a:latin typeface="DM Sans"/>
              </a:rPr>
              <a:t>Lead the industry through a relentless pursuit of innovation, excellence, and ethical leadership.</a:t>
            </a:r>
          </a:p>
          <a:p>
            <a:pPr marL="0" lvl="0" indent="0" algn="l">
              <a:lnSpc>
                <a:spcPts val="2498"/>
              </a:lnSpc>
              <a:spcBef>
                <a:spcPct val="0"/>
              </a:spcBef>
            </a:pPr>
            <a:endParaRPr lang="en-US" sz="1810" spc="17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-2343470" y="702840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19"/>
          <p:cNvSpPr/>
          <p:nvPr/>
        </p:nvSpPr>
        <p:spPr>
          <a:xfrm>
            <a:off x="1955343" y="3530131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0" name="Group 20"/>
          <p:cNvGrpSpPr/>
          <p:nvPr/>
        </p:nvGrpSpPr>
        <p:grpSpPr>
          <a:xfrm>
            <a:off x="1955343" y="2097556"/>
            <a:ext cx="9610044" cy="1948998"/>
            <a:chOff x="0" y="0"/>
            <a:chExt cx="3682024" cy="7467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287387" y="2569617"/>
            <a:ext cx="1156649" cy="1059911"/>
          </a:xfrm>
          <a:custGeom>
            <a:avLst/>
            <a:gdLst/>
            <a:ahLst/>
            <a:cxnLst/>
            <a:rect l="l" t="t" r="r" b="b"/>
            <a:pathLst>
              <a:path w="1156649" h="1059911">
                <a:moveTo>
                  <a:pt x="0" y="0"/>
                </a:moveTo>
                <a:lnTo>
                  <a:pt x="1156649" y="0"/>
                </a:lnTo>
                <a:lnTo>
                  <a:pt x="1156649" y="1059911"/>
                </a:lnTo>
                <a:lnTo>
                  <a:pt x="0" y="10599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TextBox 24"/>
          <p:cNvSpPr txBox="1"/>
          <p:nvPr/>
        </p:nvSpPr>
        <p:spPr>
          <a:xfrm>
            <a:off x="1128508" y="99804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ABOUT US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22051" y="4800942"/>
            <a:ext cx="7132181" cy="193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690" lvl="1" indent="-173845" algn="l">
              <a:lnSpc>
                <a:spcPts val="2222"/>
              </a:lnSpc>
              <a:buFont typeface="Arial"/>
              <a:buChar char="•"/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To provide state-of-the-art missile technology, meticulously crafted to ensure the highest standards of national security.</a:t>
            </a:r>
          </a:p>
          <a:p>
            <a:pPr marL="347690" lvl="1" indent="-173845" algn="l">
              <a:lnSpc>
                <a:spcPts val="2222"/>
              </a:lnSpc>
              <a:spcBef>
                <a:spcPct val="0"/>
              </a:spcBef>
              <a:buFont typeface="Arial"/>
              <a:buChar char="•"/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Empower defense forces worldwide with cutting-edge weaponry, tailored to meet the challenges of modern warfare.</a:t>
            </a:r>
          </a:p>
          <a:p>
            <a:pPr marL="0" lvl="0" indent="0" algn="l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722051" y="2335520"/>
            <a:ext cx="7132181" cy="165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DM Sans"/>
              </a:rPr>
              <a:t>Dr. Levin, a former military strategist, recognized the need for advanced missile technology to safeguard national security in an ever-evolving global landscape. With a small team of dedicated engineers, he laid the foundation for LEV &amp; MISSILES in a humble workshop, driven by a passion for innovation and a commitment to excellence.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8813" y="8688966"/>
            <a:ext cx="2218574" cy="1437361"/>
            <a:chOff x="0" y="0"/>
            <a:chExt cx="2958098" cy="1916481"/>
          </a:xfrm>
        </p:grpSpPr>
        <p:sp>
          <p:nvSpPr>
            <p:cNvPr id="28" name="TextBox 28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29" name="Freeform 29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תמונה 23">
            <a:extLst>
              <a:ext uri="{FF2B5EF4-FFF2-40B4-BE49-F238E27FC236}">
                <a16:creationId xmlns:a16="http://schemas.microsoft.com/office/drawing/2014/main" id="{D0EA759F-E09D-A30E-E973-96D98AFD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4807407"/>
            <a:ext cx="7441006" cy="5117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update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עדכן את המומחיות של מהנדסים העובדים על פרויקט ספציפי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6CCF6CD-2084-55F3-C4F0-8BCCE0C966E7}"/>
              </a:ext>
            </a:extLst>
          </p:cNvPr>
          <p:cNvSpPr txBox="1"/>
          <p:nvPr/>
        </p:nvSpPr>
        <p:spPr>
          <a:xfrm>
            <a:off x="4294766" y="4770715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לפני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DDC22B0-A5CA-8203-C9BD-25840A8F1D09}"/>
              </a:ext>
            </a:extLst>
          </p:cNvPr>
          <p:cNvSpPr txBox="1"/>
          <p:nvPr/>
        </p:nvSpPr>
        <p:spPr>
          <a:xfrm>
            <a:off x="13371492" y="3825022"/>
            <a:ext cx="16923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אחרי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0D6919B7-059D-114C-697B-0FE4B4B72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44" y="6023694"/>
            <a:ext cx="9296528" cy="2603512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7560FAC0-4BC8-0553-C5CE-9A2171570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44" y="3205224"/>
            <a:ext cx="12139856" cy="11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47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1EA87041-5447-582A-8091-8E283639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422" y="4441768"/>
            <a:ext cx="7315200" cy="52407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8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653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6530" spc="640" dirty="0">
                <a:solidFill>
                  <a:srgbClr val="FFFFFF"/>
                </a:solidFill>
                <a:latin typeface="+mj-lt"/>
                <a:rtl/>
              </a:rPr>
              <a:t>update</a:t>
            </a:r>
            <a:endParaRPr lang="he-IL" sz="653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עדכן את תאריך העסקה של קציני בטיחות במחלקה ספציפית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2F8497E-1276-6EDB-4F2F-B376AB22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62" y="3227822"/>
            <a:ext cx="14811357" cy="11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0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3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חפש פרויקטים לפי שם שאילתה זו מאפשרת למשתמש לחפש פרויקטים על סמך התאמת שמות חלקית.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B6B1C5B-A4F7-99FB-F051-787DB047F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63" y="4463513"/>
            <a:ext cx="17126257" cy="1123261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43B8C3AF-A054-ED1B-F055-78B4C7024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5769561"/>
            <a:ext cx="5810944" cy="36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0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3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מהנדסים נשכרים לאחר תאריך מסוים שאילתה זו מאחזרת מהנדסים שנשכרו לאחר תאריך מוגדר.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84F7DA23-0A00-7CE4-B112-7BCDD092F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4600" y="5929746"/>
            <a:ext cx="5410431" cy="334081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BDA84CE4-5924-7C1B-8A6B-B6610A9AC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97" y="4236024"/>
            <a:ext cx="17475777" cy="12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38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13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2800" b="1" spc="640" dirty="0">
                <a:latin typeface="+mj-lt"/>
                <a:rtl/>
              </a:rPr>
              <a:t>שאילתה 3: סינון מנהלי פרויקטים לפי מחלקה עם ערך ברירת מחדל שאילתה זו מאחזרת מנהלי פרויקטים על סמך המחלקה שלהם, עם ערך ברירת המחדל של '1'.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D892EDC-2494-75FE-19C0-610747E4D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663456"/>
            <a:ext cx="17297400" cy="186900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57C5D3CA-8AD2-6724-FA52-B763838B6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5956496"/>
            <a:ext cx="5858487" cy="35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38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5B2402E6-9A5B-F52D-9B2A-11C5C226B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" y="4835695"/>
            <a:ext cx="17805816" cy="14373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3290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שאילתה 4: מיון מחלקות לפי שם עם תיבת סימון עבור סדר יורד</a:t>
            </a:r>
          </a:p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-- שאילתה זו מאחזרת מחלקות ממוינות לפי שמן, עם אפשרות למיין בסדר יורד.</a:t>
            </a: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B64D9A08-6A8E-E272-E3D0-6EC733748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827" y="6017609"/>
            <a:ext cx="5972860" cy="36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04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שאילתת </a:t>
            </a:r>
            <a:r>
              <a:rPr lang="en-US" sz="4400" spc="640" dirty="0">
                <a:solidFill>
                  <a:srgbClr val="FFFFFF"/>
                </a:solidFill>
                <a:latin typeface="+mj-lt"/>
                <a:rtl/>
              </a:rPr>
              <a:t>Query with parameter </a:t>
            </a:r>
            <a:endParaRPr lang="he-IL" sz="4400" spc="640" dirty="0">
              <a:solidFill>
                <a:srgbClr val="FFFFFF"/>
              </a:solidFill>
              <a:latin typeface="+mj-lt"/>
              <a:rtl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8" name="TextBox 11">
            <a:extLst>
              <a:ext uri="{FF2B5EF4-FFF2-40B4-BE49-F238E27FC236}">
                <a16:creationId xmlns:a16="http://schemas.microsoft.com/office/drawing/2014/main" id="{1F42336F-33FA-1C81-58FC-C63AFBF2E0C0}"/>
              </a:ext>
            </a:extLst>
          </p:cNvPr>
          <p:cNvSpPr txBox="1"/>
          <p:nvPr/>
        </p:nvSpPr>
        <p:spPr>
          <a:xfrm>
            <a:off x="170162" y="2144179"/>
            <a:ext cx="18380162" cy="21365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שאילתה 5: סינון מהנדסים לפי התמחויות מרובות שאילתה זו מאפשרת לסנן מהנדסים על סמך התמחויות מרובות.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5D0E838-8524-196B-BFA5-444F8BBC2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759538"/>
            <a:ext cx="16434260" cy="1246737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91017B2-5FA0-CE82-D974-70885C550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5220" y="6264725"/>
            <a:ext cx="5668070" cy="353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02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pic>
        <p:nvPicPr>
          <p:cNvPr id="9" name="תמונה 8">
            <a:extLst>
              <a:ext uri="{FF2B5EF4-FFF2-40B4-BE49-F238E27FC236}">
                <a16:creationId xmlns:a16="http://schemas.microsoft.com/office/drawing/2014/main" id="{A6C8CBEA-4263-F12F-6D72-82C5EA6E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00" y="3280563"/>
            <a:ext cx="15267021" cy="1880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en-US" sz="2000" b="1" spc="640" dirty="0" err="1">
                <a:latin typeface="+mj-lt"/>
                <a:rtl/>
              </a:rPr>
              <a:t>chk_project_dates</a:t>
            </a:r>
            <a:r>
              <a:rPr lang="en-US" sz="2000" b="1" spc="640" dirty="0">
                <a:latin typeface="+mj-lt"/>
                <a:rtl/>
              </a:rPr>
              <a:t> </a:t>
            </a:r>
            <a:r>
              <a:rPr lang="he-IL" sz="2000" b="1" spc="640" dirty="0">
                <a:latin typeface="+mj-lt"/>
                <a:rtl/>
              </a:rPr>
              <a:t>בטבלת </a:t>
            </a:r>
            <a:r>
              <a:rPr lang="en-US" sz="2000" b="1" spc="640" dirty="0">
                <a:latin typeface="+mj-lt"/>
                <a:rtl/>
              </a:rPr>
              <a:t>Projects </a:t>
            </a:r>
            <a:r>
              <a:rPr lang="he-IL" sz="2000" b="1" spc="640" dirty="0">
                <a:latin typeface="+mj-lt"/>
                <a:rtl/>
              </a:rPr>
              <a:t> מבטיח שתאריך הסיום של פרויקט מאוחר </a:t>
            </a:r>
            <a:r>
              <a:rPr lang="he-IL" sz="2000" b="1" spc="640" dirty="0" err="1">
                <a:latin typeface="+mj-lt"/>
                <a:rtl/>
              </a:rPr>
              <a:t>מתאריך_ההתחלה</a:t>
            </a:r>
            <a:r>
              <a:rPr lang="he-IL" sz="2000" b="1" spc="640" dirty="0">
                <a:latin typeface="+mj-lt"/>
                <a:rtl/>
              </a:rPr>
              <a:t>.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71092A65-4216-5DF5-729D-77516C68C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92047" y="6525155"/>
            <a:ext cx="4190640" cy="11633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4DA17105-5AE2-5BB1-83BB-D8FDD3BED2EA}"/>
                  </a:ext>
                </a:extLst>
              </p14:cNvPr>
              <p14:cNvContentPartPr/>
              <p14:nvPr/>
            </p14:nvContentPartPr>
            <p14:xfrm>
              <a:off x="4805520" y="784356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4DA17105-5AE2-5BB1-83BB-D8FDD3BED2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9400" y="783744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תמונה 21">
            <a:extLst>
              <a:ext uri="{FF2B5EF4-FFF2-40B4-BE49-F238E27FC236}">
                <a16:creationId xmlns:a16="http://schemas.microsoft.com/office/drawing/2014/main" id="{8822F9CA-3A53-E627-37DF-8D992A85D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5404046"/>
            <a:ext cx="7552517" cy="42659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דיו 22">
                <a:extLst>
                  <a:ext uri="{FF2B5EF4-FFF2-40B4-BE49-F238E27FC236}">
                    <a16:creationId xmlns:a16="http://schemas.microsoft.com/office/drawing/2014/main" id="{CB934693-1C3B-11C6-0210-E25F6068DCB9}"/>
                  </a:ext>
                </a:extLst>
              </p14:cNvPr>
              <p14:cNvContentPartPr/>
              <p14:nvPr/>
            </p14:nvContentPartPr>
            <p14:xfrm>
              <a:off x="2560200" y="5621820"/>
              <a:ext cx="2567520" cy="48240"/>
            </p14:xfrm>
          </p:contentPart>
        </mc:Choice>
        <mc:Fallback>
          <p:pic>
            <p:nvPicPr>
              <p:cNvPr id="23" name="דיו 22">
                <a:extLst>
                  <a:ext uri="{FF2B5EF4-FFF2-40B4-BE49-F238E27FC236}">
                    <a16:creationId xmlns:a16="http://schemas.microsoft.com/office/drawing/2014/main" id="{CB934693-1C3B-11C6-0210-E25F6068DC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54080" y="5615700"/>
                <a:ext cx="2579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דיו 23">
                <a:extLst>
                  <a:ext uri="{FF2B5EF4-FFF2-40B4-BE49-F238E27FC236}">
                    <a16:creationId xmlns:a16="http://schemas.microsoft.com/office/drawing/2014/main" id="{18A8F9EA-1584-85B0-10B9-F352828B89C1}"/>
                  </a:ext>
                </a:extLst>
              </p14:cNvPr>
              <p14:cNvContentPartPr/>
              <p14:nvPr/>
            </p14:nvContentPartPr>
            <p14:xfrm>
              <a:off x="7465200" y="8937060"/>
              <a:ext cx="741600" cy="247680"/>
            </p14:xfrm>
          </p:contentPart>
        </mc:Choice>
        <mc:Fallback>
          <p:pic>
            <p:nvPicPr>
              <p:cNvPr id="24" name="דיו 23">
                <a:extLst>
                  <a:ext uri="{FF2B5EF4-FFF2-40B4-BE49-F238E27FC236}">
                    <a16:creationId xmlns:a16="http://schemas.microsoft.com/office/drawing/2014/main" id="{18A8F9EA-1584-85B0-10B9-F352828B89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9080" y="8930940"/>
                <a:ext cx="753840" cy="2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2930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מוודא שאורכו של שם המחלקה הוא לפחות 3 תווים.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DFAF2CC-BD65-FF51-FD7A-EF688CC3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047386"/>
            <a:ext cx="13308252" cy="1539388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5DC3039-935C-1395-F92A-C84F6FA1B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5752" y="5867822"/>
            <a:ext cx="5257800" cy="14596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דיו 15">
                <a:extLst>
                  <a:ext uri="{FF2B5EF4-FFF2-40B4-BE49-F238E27FC236}">
                    <a16:creationId xmlns:a16="http://schemas.microsoft.com/office/drawing/2014/main" id="{8A3A1F1A-1E2E-9286-2BB5-F8F8A6423C4B}"/>
                  </a:ext>
                </a:extLst>
              </p14:cNvPr>
              <p14:cNvContentPartPr/>
              <p14:nvPr/>
            </p14:nvContentPartPr>
            <p14:xfrm>
              <a:off x="4869240" y="7901880"/>
              <a:ext cx="360" cy="360"/>
            </p14:xfrm>
          </p:contentPart>
        </mc:Choice>
        <mc:Fallback>
          <p:pic>
            <p:nvPicPr>
              <p:cNvPr id="16" name="דיו 15">
                <a:extLst>
                  <a:ext uri="{FF2B5EF4-FFF2-40B4-BE49-F238E27FC236}">
                    <a16:creationId xmlns:a16="http://schemas.microsoft.com/office/drawing/2014/main" id="{8A3A1F1A-1E2E-9286-2BB5-F8F8A6423C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3120" y="78957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תמונה 16">
            <a:extLst>
              <a:ext uri="{FF2B5EF4-FFF2-40B4-BE49-F238E27FC236}">
                <a16:creationId xmlns:a16="http://schemas.microsoft.com/office/drawing/2014/main" id="{3646BE26-7D32-1BFB-16FF-23988C8D7F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5801255"/>
            <a:ext cx="7552517" cy="42659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דיו 17">
                <a:extLst>
                  <a:ext uri="{FF2B5EF4-FFF2-40B4-BE49-F238E27FC236}">
                    <a16:creationId xmlns:a16="http://schemas.microsoft.com/office/drawing/2014/main" id="{F8F12376-8D96-9350-47B5-5AE91AA482DA}"/>
                  </a:ext>
                </a:extLst>
              </p14:cNvPr>
              <p14:cNvContentPartPr/>
              <p14:nvPr/>
            </p14:nvContentPartPr>
            <p14:xfrm>
              <a:off x="2062320" y="6034200"/>
              <a:ext cx="2478240" cy="32760"/>
            </p14:xfrm>
          </p:contentPart>
        </mc:Choice>
        <mc:Fallback>
          <p:pic>
            <p:nvPicPr>
              <p:cNvPr id="18" name="דיו 17">
                <a:extLst>
                  <a:ext uri="{FF2B5EF4-FFF2-40B4-BE49-F238E27FC236}">
                    <a16:creationId xmlns:a16="http://schemas.microsoft.com/office/drawing/2014/main" id="{F8F12376-8D96-9350-47B5-5AE91AA482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6200" y="6028080"/>
                <a:ext cx="2490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10EE7CD3-D6FC-0290-832F-19D90FA8A79F}"/>
                  </a:ext>
                </a:extLst>
              </p14:cNvPr>
              <p14:cNvContentPartPr/>
              <p14:nvPr/>
            </p14:nvContentPartPr>
            <p14:xfrm>
              <a:off x="6876240" y="8482560"/>
              <a:ext cx="1132920" cy="256320"/>
            </p14:xfrm>
          </p:contentPart>
        </mc:Choice>
        <mc:Fallback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10EE7CD3-D6FC-0290-832F-19D90FA8A7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70120" y="8476440"/>
                <a:ext cx="1145160" cy="2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744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מבטיח שהמומחיות של מהנדס אינה מחרוזת ריקה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17992E9-8BF7-2E29-8CFB-25A35A595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26" y="3943845"/>
            <a:ext cx="17906144" cy="171836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8098988-ADC5-CF09-10AB-40B8548C9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7106" y="5788637"/>
            <a:ext cx="5029200" cy="1396188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93507426-E4C5-7CFE-C80E-179BF3DBC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4636" y="5820312"/>
            <a:ext cx="7552517" cy="42659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דיו 18">
                <a:extLst>
                  <a:ext uri="{FF2B5EF4-FFF2-40B4-BE49-F238E27FC236}">
                    <a16:creationId xmlns:a16="http://schemas.microsoft.com/office/drawing/2014/main" id="{B64ED7F9-5613-D1C4-A112-08264B6377A0}"/>
                  </a:ext>
                </a:extLst>
              </p14:cNvPr>
              <p14:cNvContentPartPr/>
              <p14:nvPr/>
            </p14:nvContentPartPr>
            <p14:xfrm>
              <a:off x="1501080" y="6033480"/>
              <a:ext cx="2590560" cy="78120"/>
            </p14:xfrm>
          </p:contentPart>
        </mc:Choice>
        <mc:Fallback>
          <p:pic>
            <p:nvPicPr>
              <p:cNvPr id="19" name="דיו 18">
                <a:extLst>
                  <a:ext uri="{FF2B5EF4-FFF2-40B4-BE49-F238E27FC236}">
                    <a16:creationId xmlns:a16="http://schemas.microsoft.com/office/drawing/2014/main" id="{B64ED7F9-5613-D1C4-A112-08264B6377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4960" y="6027360"/>
                <a:ext cx="26028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דיו 19">
                <a:extLst>
                  <a:ext uri="{FF2B5EF4-FFF2-40B4-BE49-F238E27FC236}">
                    <a16:creationId xmlns:a16="http://schemas.microsoft.com/office/drawing/2014/main" id="{7DE3FB11-8DF4-2FB2-DE5E-1BED65A24ADC}"/>
                  </a:ext>
                </a:extLst>
              </p14:cNvPr>
              <p14:cNvContentPartPr/>
              <p14:nvPr/>
            </p14:nvContentPartPr>
            <p14:xfrm>
              <a:off x="6329760" y="8741760"/>
              <a:ext cx="970200" cy="244080"/>
            </p14:xfrm>
          </p:contentPart>
        </mc:Choice>
        <mc:Fallback>
          <p:pic>
            <p:nvPicPr>
              <p:cNvPr id="20" name="דיו 19">
                <a:extLst>
                  <a:ext uri="{FF2B5EF4-FFF2-40B4-BE49-F238E27FC236}">
                    <a16:creationId xmlns:a16="http://schemas.microsoft.com/office/drawing/2014/main" id="{7DE3FB11-8DF4-2FB2-DE5E-1BED65A24A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3640" y="8735640"/>
                <a:ext cx="98244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36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3315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7692" lvl="1" indent="-173846" algn="ctr">
              <a:lnSpc>
                <a:spcPts val="2222"/>
              </a:lnSpc>
              <a:buFont typeface="Arial"/>
              <a:buChar char="•"/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Streamline Production Processes: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 Implement lean manufacturing principles to identify and eliminate inefficiencies in the production line. Utilize automation and optimization techniques to reduce cycle times and improve throughput.</a:t>
            </a:r>
          </a:p>
          <a:p>
            <a:pPr algn="ctr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  <a:p>
            <a:pPr marL="0" lvl="0" indent="0" algn="ctr">
              <a:lnSpc>
                <a:spcPts val="2222"/>
              </a:lnSpc>
              <a:spcBef>
                <a:spcPct val="0"/>
              </a:spcBef>
            </a:pPr>
            <a:endParaRPr lang="en-US" sz="1610" spc="157">
              <a:solidFill>
                <a:srgbClr val="231F20"/>
              </a:solidFill>
              <a:latin typeface="DM Sa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382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Minimize Errors: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 Implement data validation rules and error-checking mechanisms to minimize inaccuracies in data entry and processing. Utilize machine learning algorithms to detect anomalies and flag potential errors before they escalate.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  <a:ea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303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22"/>
              </a:lnSpc>
              <a:spcBef>
                <a:spcPct val="0"/>
              </a:spcBef>
            </a:pPr>
            <a:r>
              <a:rPr lang="en-US" sz="1610" spc="157">
                <a:solidFill>
                  <a:srgbClr val="231F20"/>
                </a:solidFill>
                <a:latin typeface="DM Sans Bold"/>
              </a:rPr>
              <a:t>Flexibility: </a:t>
            </a:r>
            <a:r>
              <a:rPr lang="en-US" sz="1610" spc="157">
                <a:solidFill>
                  <a:srgbClr val="231F20"/>
                </a:solidFill>
                <a:latin typeface="DM Sans"/>
              </a:rPr>
              <a:t>Adopt a flexible data model that can easily accommodate new modules, features, and business processes as the company evolves. Utilize cloud-based technologies and microservices architecture to facilitate seamless integration of new functionalities.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25" name="Group 25"/>
          <p:cNvGrpSpPr/>
          <p:nvPr/>
        </p:nvGrpSpPr>
        <p:grpSpPr>
          <a:xfrm>
            <a:off x="15609194" y="8539620"/>
            <a:ext cx="2218574" cy="1437361"/>
            <a:chOff x="0" y="0"/>
            <a:chExt cx="2958098" cy="191648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27" name="Freeform 27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תמונה 16">
            <a:extLst>
              <a:ext uri="{FF2B5EF4-FFF2-40B4-BE49-F238E27FC236}">
                <a16:creationId xmlns:a16="http://schemas.microsoft.com/office/drawing/2014/main" id="{566EBB7F-D277-0BD0-1E47-EE5E35D2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416561"/>
            <a:ext cx="7552517" cy="426594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שלב ב – אילוצים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67A-B637-02AB-E989-F35D2F47DA88}"/>
              </a:ext>
            </a:extLst>
          </p:cNvPr>
          <p:cNvSpPr txBox="1"/>
          <p:nvPr/>
        </p:nvSpPr>
        <p:spPr>
          <a:xfrm>
            <a:off x="170162" y="2144179"/>
            <a:ext cx="18380162" cy="982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000" spc="640" dirty="0">
                <a:latin typeface="+mj-lt"/>
                <a:rtl/>
              </a:rPr>
              <a:t>מגדיר ערך ברירת מחדל של 'בסיסי' עבור עמודת ההסמכה.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3D0A31A-466F-C031-CD58-4501E1FA9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3576535"/>
            <a:ext cx="12015652" cy="1835725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2052C46A-FFDB-A0A2-8B3B-21FCEBD09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8900" y="5412260"/>
            <a:ext cx="5316238" cy="14731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דיו 19">
                <a:extLst>
                  <a:ext uri="{FF2B5EF4-FFF2-40B4-BE49-F238E27FC236}">
                    <a16:creationId xmlns:a16="http://schemas.microsoft.com/office/drawing/2014/main" id="{FBC7F2F0-8B8D-45C6-A455-17C43149C985}"/>
                  </a:ext>
                </a:extLst>
              </p14:cNvPr>
              <p14:cNvContentPartPr/>
              <p14:nvPr/>
            </p14:nvContentPartPr>
            <p14:xfrm>
              <a:off x="1066800" y="5646420"/>
              <a:ext cx="2460600" cy="31680"/>
            </p14:xfrm>
          </p:contentPart>
        </mc:Choice>
        <mc:Fallback>
          <p:pic>
            <p:nvPicPr>
              <p:cNvPr id="20" name="דיו 19">
                <a:extLst>
                  <a:ext uri="{FF2B5EF4-FFF2-40B4-BE49-F238E27FC236}">
                    <a16:creationId xmlns:a16="http://schemas.microsoft.com/office/drawing/2014/main" id="{FBC7F2F0-8B8D-45C6-A455-17C43149C9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0680" y="5640300"/>
                <a:ext cx="24728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דיו 21">
                <a:extLst>
                  <a:ext uri="{FF2B5EF4-FFF2-40B4-BE49-F238E27FC236}">
                    <a16:creationId xmlns:a16="http://schemas.microsoft.com/office/drawing/2014/main" id="{7090500F-9375-2604-400B-82E6C053C9F9}"/>
                  </a:ext>
                </a:extLst>
              </p14:cNvPr>
              <p14:cNvContentPartPr/>
              <p14:nvPr/>
            </p14:nvContentPartPr>
            <p14:xfrm>
              <a:off x="5865960" y="9112860"/>
              <a:ext cx="1283400" cy="322920"/>
            </p14:xfrm>
          </p:contentPart>
        </mc:Choice>
        <mc:Fallback>
          <p:pic>
            <p:nvPicPr>
              <p:cNvPr id="22" name="דיו 21">
                <a:extLst>
                  <a:ext uri="{FF2B5EF4-FFF2-40B4-BE49-F238E27FC236}">
                    <a16:creationId xmlns:a16="http://schemas.microsoft.com/office/drawing/2014/main" id="{7090500F-9375-2604-400B-82E6C053C9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9840" y="9106740"/>
                <a:ext cx="1295640" cy="3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307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2370122"/>
            <a:chOff x="0" y="0"/>
            <a:chExt cx="4816593" cy="6242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24230"/>
            </a:xfrm>
            <a:custGeom>
              <a:avLst/>
              <a:gdLst/>
              <a:ahLst/>
              <a:cxnLst/>
              <a:rect l="l" t="t" r="r" b="b"/>
              <a:pathLst>
                <a:path w="4816592" h="624230">
                  <a:moveTo>
                    <a:pt x="0" y="0"/>
                  </a:moveTo>
                  <a:lnTo>
                    <a:pt x="4816592" y="0"/>
                  </a:lnTo>
                  <a:lnTo>
                    <a:pt x="4816592" y="624230"/>
                  </a:lnTo>
                  <a:lnTo>
                    <a:pt x="0" y="6242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643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2337325" y="604491"/>
            <a:ext cx="13122362" cy="102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012"/>
              </a:lnSpc>
            </a:pPr>
            <a:r>
              <a:rPr lang="he-IL" sz="4400" spc="640" dirty="0">
                <a:solidFill>
                  <a:srgbClr val="FFFFFF"/>
                </a:solidFill>
                <a:latin typeface="+mj-lt"/>
                <a:rtl/>
              </a:rPr>
              <a:t>גיבוי 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5773400" y="8637462"/>
            <a:ext cx="2218574" cy="1437361"/>
            <a:chOff x="0" y="0"/>
            <a:chExt cx="2958098" cy="191648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 dirty="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14:cNvPr>
              <p14:cNvContentPartPr/>
              <p14:nvPr/>
            </p14:nvContentPartPr>
            <p14:xfrm>
              <a:off x="5966400" y="8793540"/>
              <a:ext cx="360" cy="360"/>
            </p14:xfrm>
          </p:contentPart>
        </mc:Choice>
        <mc:Fallback>
          <p:pic>
            <p:nvPicPr>
              <p:cNvPr id="21" name="דיו 20">
                <a:extLst>
                  <a:ext uri="{FF2B5EF4-FFF2-40B4-BE49-F238E27FC236}">
                    <a16:creationId xmlns:a16="http://schemas.microsoft.com/office/drawing/2014/main" id="{EA34D875-5DC8-238C-CE78-4D85B03E3E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0280" y="878742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תמונה 8">
            <a:extLst>
              <a:ext uri="{FF2B5EF4-FFF2-40B4-BE49-F238E27FC236}">
                <a16:creationId xmlns:a16="http://schemas.microsoft.com/office/drawing/2014/main" id="{C129461C-7203-9195-0BD4-3DDE24005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26" y="2425990"/>
            <a:ext cx="6709573" cy="4011969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7ECD2820-5653-484F-3CC5-1A030168D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7642" y="2866458"/>
            <a:ext cx="9368150" cy="1972242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4C069D5F-0EEC-AE35-14DA-F1250F39F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0119" y="4856157"/>
            <a:ext cx="9368150" cy="44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4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7671963" y="3268302"/>
            <a:ext cx="8593515" cy="5841069"/>
          </a:xfrm>
          <a:custGeom>
            <a:avLst/>
            <a:gdLst/>
            <a:ahLst/>
            <a:cxnLst/>
            <a:rect l="l" t="t" r="r" b="b"/>
            <a:pathLst>
              <a:path w="8593515" h="5841069">
                <a:moveTo>
                  <a:pt x="0" y="0"/>
                </a:moveTo>
                <a:lnTo>
                  <a:pt x="8593515" y="0"/>
                </a:lnTo>
                <a:lnTo>
                  <a:pt x="8593515" y="5841070"/>
                </a:lnTo>
                <a:lnTo>
                  <a:pt x="0" y="5841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82468" y="1232286"/>
            <a:ext cx="1221455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  <a:ea typeface="Oswald Bold"/>
              </a:rPr>
              <a:t>ERD - ENGINE﻿ERS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87606"/>
            <a:ext cx="4783191" cy="386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800" spc="274">
                <a:solidFill>
                  <a:srgbClr val="010101"/>
                </a:solidFill>
                <a:latin typeface="Oswald Bold"/>
              </a:rPr>
              <a:t>ENGINEERS: ENGINEERS DESIGN, DEVELOP, AND MAINTAIN SYSTEMS OR STRUCTURES, OFTEN SPECIALIZING IN FIELDS LIKE SOFTWARE, ELECTRICAL, OR MECHANICAL ENGINEERING.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412958" y="3442596"/>
            <a:ext cx="10846342" cy="5661029"/>
          </a:xfrm>
          <a:custGeom>
            <a:avLst/>
            <a:gdLst/>
            <a:ahLst/>
            <a:cxnLst/>
            <a:rect l="l" t="t" r="r" b="b"/>
            <a:pathLst>
              <a:path w="10846342" h="5661029">
                <a:moveTo>
                  <a:pt x="0" y="0"/>
                </a:moveTo>
                <a:lnTo>
                  <a:pt x="10846342" y="0"/>
                </a:lnTo>
                <a:lnTo>
                  <a:pt x="10846342" y="5661029"/>
                </a:lnTo>
                <a:lnTo>
                  <a:pt x="0" y="5661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82468" y="1232286"/>
            <a:ext cx="1221455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SAFETY OFFICER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68556"/>
            <a:ext cx="5062517" cy="365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010101"/>
                </a:solidFill>
                <a:latin typeface="Oswald Bold"/>
              </a:rPr>
              <a:t>SAFETY OFFICERS: SAFETY OFFICERS ENSURE THAT WORKPLACES COMPLY WITH HEALTH AND SAFETY REGULATIONS, AIMING TO MINIMIZE ACCIDENTS AND HAZARDS.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248483" y="3156568"/>
            <a:ext cx="10766536" cy="6101732"/>
          </a:xfrm>
          <a:custGeom>
            <a:avLst/>
            <a:gdLst/>
            <a:ahLst/>
            <a:cxnLst/>
            <a:rect l="l" t="t" r="r" b="b"/>
            <a:pathLst>
              <a:path w="10766536" h="6101732">
                <a:moveTo>
                  <a:pt x="0" y="0"/>
                </a:moveTo>
                <a:lnTo>
                  <a:pt x="10766536" y="0"/>
                </a:lnTo>
                <a:lnTo>
                  <a:pt x="10766536" y="6101732"/>
                </a:lnTo>
                <a:lnTo>
                  <a:pt x="0" y="610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1921119" y="1409700"/>
            <a:ext cx="1409342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OFFICE TECHNICIANS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78081"/>
            <a:ext cx="4783191" cy="29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400" spc="235">
                <a:solidFill>
                  <a:srgbClr val="010101"/>
                </a:solidFill>
                <a:latin typeface="Oswald Bold"/>
              </a:rPr>
              <a:t>OFFICE TECHNICIANS: OFFICE TECHNICIANS PROVIDE TECHNICAL SUPPORT AND MAINTENANCE FOR OFFICE EQUIPMENT AND IT SYSTEMS, ENSURING SMOOTH DAILY OPERATIONS.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99669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7159965" y="3551575"/>
            <a:ext cx="9577566" cy="5706725"/>
          </a:xfrm>
          <a:custGeom>
            <a:avLst/>
            <a:gdLst/>
            <a:ahLst/>
            <a:cxnLst/>
            <a:rect l="l" t="t" r="r" b="b"/>
            <a:pathLst>
              <a:path w="9577566" h="5706725">
                <a:moveTo>
                  <a:pt x="0" y="0"/>
                </a:moveTo>
                <a:lnTo>
                  <a:pt x="9577566" y="0"/>
                </a:lnTo>
                <a:lnTo>
                  <a:pt x="9577566" y="5706725"/>
                </a:lnTo>
                <a:lnTo>
                  <a:pt x="0" y="5706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12636" y="1409700"/>
            <a:ext cx="13122362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PROJECT MANAGER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68556"/>
            <a:ext cx="5970327" cy="3019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2"/>
              </a:lnSpc>
            </a:pPr>
            <a:r>
              <a:rPr lang="en-US" sz="2900" spc="284">
                <a:solidFill>
                  <a:srgbClr val="010101"/>
                </a:solidFill>
                <a:latin typeface="Oswald Bold"/>
              </a:rPr>
              <a:t>PROJECT MANAGERS: PROJECT MANAGERS OVERSEE PROJECTS FROM INITIATION TO COMPLETION, ENSURING THEY MEET GOALS, STAY ON BUDGET, AND ADHERE TO TIMELINES.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>
            <a:off x="6632338" y="3523578"/>
            <a:ext cx="11155137" cy="6206412"/>
          </a:xfrm>
          <a:custGeom>
            <a:avLst/>
            <a:gdLst/>
            <a:ahLst/>
            <a:cxnLst/>
            <a:rect l="l" t="t" r="r" b="b"/>
            <a:pathLst>
              <a:path w="11155137" h="6206412">
                <a:moveTo>
                  <a:pt x="0" y="0"/>
                </a:moveTo>
                <a:lnTo>
                  <a:pt x="11155138" y="0"/>
                </a:lnTo>
                <a:lnTo>
                  <a:pt x="11155138" y="6206412"/>
                </a:lnTo>
                <a:lnTo>
                  <a:pt x="0" y="6206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82468" y="1232286"/>
            <a:ext cx="1221455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ERD - PROJECTS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3478" y="3887606"/>
            <a:ext cx="4783191" cy="3374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800" spc="274">
                <a:solidFill>
                  <a:srgbClr val="010101"/>
                </a:solidFill>
                <a:latin typeface="Oswald Bold"/>
              </a:rPr>
              <a:t>PROJECTS: PROJECTS ARE ORGANIZED EFFORTS WITH DEFINED GOALS, TIMELINES, AND RESOURCES, UNDERTAKEN TO ACHIEVE SPECIFIC OBJECTIVES.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628244" y="8539620"/>
            <a:ext cx="2218574" cy="1437361"/>
            <a:chOff x="0" y="0"/>
            <a:chExt cx="2958098" cy="19164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547098"/>
              <a:ext cx="2958098" cy="369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394"/>
                </a:lnSpc>
                <a:spcBef>
                  <a:spcPct val="0"/>
                </a:spcBef>
              </a:pPr>
              <a:r>
                <a:rPr lang="en-US" sz="1735" spc="170">
                  <a:solidFill>
                    <a:srgbClr val="231F20"/>
                  </a:solidFill>
                  <a:latin typeface="Montserrat Classic Bold"/>
                </a:rPr>
                <a:t>LEV &amp; MISSILES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8100000">
              <a:off x="445400" y="484487"/>
              <a:ext cx="1762806" cy="947508"/>
            </a:xfrm>
            <a:custGeom>
              <a:avLst/>
              <a:gdLst/>
              <a:ahLst/>
              <a:cxnLst/>
              <a:rect l="l" t="t" r="r" b="b"/>
              <a:pathLst>
                <a:path w="1762806" h="947508">
                  <a:moveTo>
                    <a:pt x="0" y="0"/>
                  </a:moveTo>
                  <a:lnTo>
                    <a:pt x="1762806" y="0"/>
                  </a:lnTo>
                  <a:lnTo>
                    <a:pt x="1762806" y="947508"/>
                  </a:lnTo>
                  <a:lnTo>
                    <a:pt x="0" y="947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</TotalTime>
  <Words>933</Words>
  <Application>Microsoft Office PowerPoint</Application>
  <PresentationFormat>מותאם אישית</PresentationFormat>
  <Paragraphs>142</Paragraphs>
  <Slides>41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41</vt:i4>
      </vt:variant>
    </vt:vector>
  </HeadingPairs>
  <TitlesOfParts>
    <vt:vector size="49" baseType="lpstr">
      <vt:lpstr>Arial</vt:lpstr>
      <vt:lpstr>Calibri</vt:lpstr>
      <vt:lpstr>DM Sans</vt:lpstr>
      <vt:lpstr>DM Sans Bold</vt:lpstr>
      <vt:lpstr>Montserrat Classic Bold</vt:lpstr>
      <vt:lpstr>Oswald Bold</vt:lpstr>
      <vt:lpstr>Oswald Bold Italics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[הגודל המקורי] LEV &amp; MISSILES</dc:title>
  <dc:creator>Ariel M</dc:creator>
  <cp:lastModifiedBy>אריאל מורשת</cp:lastModifiedBy>
  <cp:revision>6</cp:revision>
  <dcterms:created xsi:type="dcterms:W3CDTF">2006-08-16T00:00:00Z</dcterms:created>
  <dcterms:modified xsi:type="dcterms:W3CDTF">2024-06-10T12:58:45Z</dcterms:modified>
  <dc:identifier>DAGF30ObXRw</dc:identifier>
</cp:coreProperties>
</file>